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357" r:id="rId3"/>
    <p:sldId id="390" r:id="rId4"/>
    <p:sldId id="430" r:id="rId5"/>
    <p:sldId id="431" r:id="rId6"/>
    <p:sldId id="432" r:id="rId7"/>
    <p:sldId id="434" r:id="rId8"/>
    <p:sldId id="433" r:id="rId9"/>
    <p:sldId id="436" r:id="rId10"/>
    <p:sldId id="438" r:id="rId11"/>
    <p:sldId id="439" r:id="rId12"/>
    <p:sldId id="440" r:id="rId13"/>
    <p:sldId id="435" r:id="rId14"/>
    <p:sldId id="437" r:id="rId15"/>
    <p:sldId id="44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582" autoAdjust="0"/>
    <p:restoredTop sz="76067" autoAdjust="0"/>
  </p:normalViewPr>
  <p:slideViewPr>
    <p:cSldViewPr snapToGrid="0" snapToObjects="1">
      <p:cViewPr varScale="1">
        <p:scale>
          <a:sx n="71" d="100"/>
          <a:sy n="71" d="100"/>
        </p:scale>
        <p:origin x="200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Potpourri of Unit 3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1 April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Can model game theory as decision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Given: simultaneous, no communication or coordination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Treat other agent’s actions random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state node encapsulates all of the uncertainty about player Q’s 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Objective: use game theory to determine state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8892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Relation to minimax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732337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Previously: search in a planning context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Planning with logic (e.g. STRIPS, PADDL)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Search through change state as logical inference over limited language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Enforcing constraints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Challenge: finding a path efficiently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Introduced notions of heuristics + cost. Difference?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Heuristics are estimates (used when it’s okay to be slightly sub-optimal)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Costs assign value to state, used for ordering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deterministic; here, probabilistic </a:t>
            </a:r>
          </a:p>
        </p:txBody>
      </p:sp>
    </p:spTree>
    <p:extLst>
      <p:ext uri="{BB962C8B-B14F-4D97-AF65-F5344CB8AC3E}">
        <p14:creationId xmlns:p14="http://schemas.microsoft.com/office/powerpoint/2010/main" val="348102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Minimax theorem in game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73233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Subtlety in the player’s objective: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Minimize max loss?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Maximize min gain?</a:t>
            </a:r>
          </a:p>
          <a:p>
            <a:r>
              <a:rPr lang="en-US" sz="2400" dirty="0"/>
              <a:t>Assume zero-sum game:</a:t>
            </a:r>
          </a:p>
          <a:p>
            <a:r>
              <a:rPr lang="en-US" sz="2400" dirty="0"/>
              <a:t>Player X maximizing its minimum gain is equivalent to minimizing its max loss.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089602D-C94A-2F4D-8E6F-D35A4A3C4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832" y="5004513"/>
            <a:ext cx="5122335" cy="8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3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Recipe for easy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3" y="1807287"/>
            <a:ext cx="11194255" cy="435133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Recall: Decisions are made locally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Optimum vs. optimal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Optimum is global (something we cannot control)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Optimal is local (something we can control)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Special case: saddle point for zero-sum games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Minimum between choices for P (here, between columns)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Maximum between choices for Q (here, between rows)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6854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Utility functions: other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Recall: all agents are “rational”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agents have complete knowledge of the payoff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agents seek to maximize their utility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Assumption: all players are treating the game in a decision-theoretic manner </a:t>
            </a:r>
          </a:p>
        </p:txBody>
      </p:sp>
    </p:spTree>
    <p:extLst>
      <p:ext uri="{BB962C8B-B14F-4D97-AF65-F5344CB8AC3E}">
        <p14:creationId xmlns:p14="http://schemas.microsoft.com/office/powerpoint/2010/main" val="400174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DD224-BB18-5940-8C47-B4E8FC36C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5" y="2763647"/>
            <a:ext cx="10961750" cy="1330706"/>
          </a:xfrm>
        </p:spPr>
        <p:txBody>
          <a:bodyPr/>
          <a:lstStyle/>
          <a:p>
            <a:pPr algn="ctr"/>
            <a:r>
              <a:rPr lang="en-US" dirty="0"/>
              <a:t>Formalizing with epistemic knowledge</a:t>
            </a:r>
          </a:p>
        </p:txBody>
      </p:sp>
    </p:spTree>
    <p:extLst>
      <p:ext uri="{BB962C8B-B14F-4D97-AF65-F5344CB8AC3E}">
        <p14:creationId xmlns:p14="http://schemas.microsoft.com/office/powerpoint/2010/main" val="148520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Agenda: connecting and summarizing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Game theory expressed as epistemic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Modern game theory is “just” decision theory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Zero-sum games are “just” 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Decision theory is “just” minimax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Bayes nets for reasoning over uncertainty of utility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4996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First: Design pattern in AI/ML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Many tasks can be boiled down to alternating between:</a:t>
            </a:r>
          </a:p>
          <a:p>
            <a:pPr marL="457200" indent="-457200">
              <a:buAutoNum type="arabicPeriod"/>
            </a:pPr>
            <a:r>
              <a:rPr lang="en-US" sz="2400" dirty="0"/>
              <a:t>Computing an expected value</a:t>
            </a:r>
          </a:p>
          <a:p>
            <a:pPr marL="457200" indent="-457200">
              <a:buAutoNum type="arabicPeriod"/>
            </a:pPr>
            <a:r>
              <a:rPr lang="en-US" sz="2400" dirty="0"/>
              <a:t>Finding an argument (i.e., making a choice) that maximizes some function</a:t>
            </a:r>
          </a:p>
          <a:p>
            <a:r>
              <a:rPr lang="en-US" sz="2400" dirty="0"/>
              <a:t>For problems of any complexity, that function will be composed of other functions, including random variables.</a:t>
            </a:r>
          </a:p>
        </p:txBody>
      </p:sp>
    </p:spTree>
    <p:extLst>
      <p:ext uri="{BB962C8B-B14F-4D97-AF65-F5344CB8AC3E}">
        <p14:creationId xmlns:p14="http://schemas.microsoft.com/office/powerpoint/2010/main" val="243084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Why expected values?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High level view:</a:t>
            </a:r>
          </a:p>
          <a:p>
            <a:r>
              <a:rPr lang="en-US" sz="2400" dirty="0"/>
              <a:t>Expected values are </a:t>
            </a:r>
            <a:r>
              <a:rPr lang="en-US" sz="2400" i="1" dirty="0"/>
              <a:t>summary information</a:t>
            </a:r>
            <a:r>
              <a:rPr lang="en-US" sz="2400" dirty="0"/>
              <a:t> and are useful when:</a:t>
            </a:r>
          </a:p>
          <a:p>
            <a:pPr marL="457200" indent="-457200">
              <a:buAutoNum type="arabicPeriod"/>
            </a:pPr>
            <a:r>
              <a:rPr lang="en-US" sz="2400" dirty="0"/>
              <a:t>We don’t know the point value (its value has either aleatory or epistemic uncertainty)</a:t>
            </a:r>
          </a:p>
          <a:p>
            <a:pPr marL="457200" indent="-457200">
              <a:buAutoNum type="arabicPeriod"/>
            </a:pPr>
            <a:r>
              <a:rPr lang="en-US" sz="2400" dirty="0"/>
              <a:t>BUT…we know its distribution</a:t>
            </a:r>
          </a:p>
          <a:p>
            <a:r>
              <a:rPr lang="en-US" sz="2400" dirty="0"/>
              <a:t>Can make decisions on the basis of that summary information!</a:t>
            </a:r>
          </a:p>
        </p:txBody>
      </p:sp>
    </p:spTree>
    <p:extLst>
      <p:ext uri="{BB962C8B-B14F-4D97-AF65-F5344CB8AC3E}">
        <p14:creationId xmlns:p14="http://schemas.microsoft.com/office/powerpoint/2010/main" val="115707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Why expected values?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High level view:</a:t>
            </a:r>
          </a:p>
          <a:p>
            <a:r>
              <a:rPr lang="en-US" sz="2400" dirty="0"/>
              <a:t>Expected values are </a:t>
            </a:r>
            <a:r>
              <a:rPr lang="en-US" sz="2400" i="1" dirty="0"/>
              <a:t>summary information</a:t>
            </a:r>
            <a:r>
              <a:rPr lang="en-US" sz="2400" dirty="0"/>
              <a:t> and are useful when:</a:t>
            </a:r>
          </a:p>
          <a:p>
            <a:pPr marL="457200" indent="-457200">
              <a:buAutoNum type="arabicPeriod"/>
            </a:pPr>
            <a:r>
              <a:rPr lang="en-US" sz="2400" dirty="0"/>
              <a:t>We don’t know the point value (its value has either aleatory or epistemic uncertainty)</a:t>
            </a:r>
          </a:p>
          <a:p>
            <a:pPr marL="457200" indent="-457200">
              <a:buAutoNum type="arabicPeriod"/>
            </a:pPr>
            <a:r>
              <a:rPr lang="en-US" sz="2400" dirty="0"/>
              <a:t>BUT…we know its distribution</a:t>
            </a:r>
          </a:p>
          <a:p>
            <a:r>
              <a:rPr lang="en-US" sz="2400" dirty="0"/>
              <a:t>Can make decisions on the basis of that summary information!</a:t>
            </a:r>
          </a:p>
        </p:txBody>
      </p:sp>
    </p:spTree>
    <p:extLst>
      <p:ext uri="{BB962C8B-B14F-4D97-AF65-F5344CB8AC3E}">
        <p14:creationId xmlns:p14="http://schemas.microsoft.com/office/powerpoint/2010/main" val="31479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Why expected values?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High level view:</a:t>
            </a:r>
          </a:p>
          <a:p>
            <a:r>
              <a:rPr lang="en-US" sz="2400" dirty="0"/>
              <a:t>Expected values are </a:t>
            </a:r>
            <a:r>
              <a:rPr lang="en-US" sz="2400" i="1" dirty="0"/>
              <a:t>summary information</a:t>
            </a:r>
            <a:r>
              <a:rPr lang="en-US" sz="2400" dirty="0"/>
              <a:t> and are useful when:</a:t>
            </a:r>
          </a:p>
          <a:p>
            <a:pPr marL="457200" indent="-457200">
              <a:buAutoNum type="arabicPeriod"/>
            </a:pPr>
            <a:r>
              <a:rPr lang="en-US" sz="2400" dirty="0"/>
              <a:t>We don’t know the point value (its value has either aleatory or epistemic uncertainty)</a:t>
            </a:r>
          </a:p>
          <a:p>
            <a:pPr marL="457200" indent="-457200">
              <a:buAutoNum type="arabicPeriod"/>
            </a:pPr>
            <a:r>
              <a:rPr lang="en-US" sz="2400" dirty="0"/>
              <a:t>BUT…we know its distribution</a:t>
            </a:r>
          </a:p>
          <a:p>
            <a:r>
              <a:rPr lang="en-US" sz="2400" dirty="0"/>
              <a:t>Can make decisions on the basis of that summary information!</a:t>
            </a:r>
          </a:p>
        </p:txBody>
      </p:sp>
    </p:spTree>
    <p:extLst>
      <p:ext uri="{BB962C8B-B14F-4D97-AF65-F5344CB8AC3E}">
        <p14:creationId xmlns:p14="http://schemas.microsoft.com/office/powerpoint/2010/main" val="267335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Game theory: recipe for mixed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Compute expression for E[P | Q = q] using P’s utility function.</a:t>
            </a:r>
          </a:p>
          <a:p>
            <a:pPr marL="1143000" lvl="1" indent="-457200">
              <a:buAutoNum type="arabicPeriod"/>
            </a:pPr>
            <a:r>
              <a:rPr lang="en-US" sz="2200" dirty="0"/>
              <a:t>Reminder: this will be over all possible choices for P. </a:t>
            </a:r>
          </a:p>
          <a:p>
            <a:pPr marL="1143000" lvl="1" indent="-457200">
              <a:buAutoNum type="arabicPeriod"/>
            </a:pPr>
            <a:r>
              <a:rPr lang="en-US" sz="2200" dirty="0"/>
              <a:t>The </a:t>
            </a:r>
            <a:r>
              <a:rPr lang="en-US" sz="2200" dirty="0" err="1"/>
              <a:t>pmf</a:t>
            </a:r>
            <a:r>
              <a:rPr lang="en-US" sz="2200" dirty="0"/>
              <a:t> comes from P’s choice.</a:t>
            </a:r>
          </a:p>
          <a:p>
            <a:pPr marL="1143000" lvl="1" indent="-457200">
              <a:buAutoNum type="arabicPeriod"/>
            </a:pPr>
            <a:r>
              <a:rPr lang="en-US" sz="2200" dirty="0"/>
              <a:t>Q’s choice is fixed here.</a:t>
            </a:r>
          </a:p>
          <a:p>
            <a:pPr marL="457200" indent="-457200">
              <a:buAutoNum type="arabicPeriod"/>
            </a:pPr>
            <a:r>
              <a:rPr lang="en-US" sz="2400" dirty="0"/>
              <a:t>Compute expression for other values of Q=q. </a:t>
            </a:r>
          </a:p>
          <a:p>
            <a:pPr marL="457200" indent="-457200">
              <a:buAutoNum type="arabicPeriod"/>
            </a:pPr>
            <a:r>
              <a:rPr lang="en-US" sz="2400" dirty="0"/>
              <a:t>Set expressions equal to each other and solve for p.</a:t>
            </a:r>
          </a:p>
        </p:txBody>
      </p:sp>
    </p:spTree>
    <p:extLst>
      <p:ext uri="{BB962C8B-B14F-4D97-AF65-F5344CB8AC3E}">
        <p14:creationId xmlns:p14="http://schemas.microsoft.com/office/powerpoint/2010/main" val="405006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B749-2986-B647-859F-3DFC077E8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76" y="2763647"/>
            <a:ext cx="10961750" cy="1330706"/>
          </a:xfrm>
        </p:spPr>
        <p:txBody>
          <a:bodyPr/>
          <a:lstStyle/>
          <a:p>
            <a:pPr algn="ctr"/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182619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Utility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Recall: all agents are “rational”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agents have complete knowledge of the payoff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agents seek to maximize their utility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Assumption: all players are treating the game in a decision-theoretic manner </a:t>
            </a:r>
          </a:p>
        </p:txBody>
      </p:sp>
    </p:spTree>
    <p:extLst>
      <p:ext uri="{BB962C8B-B14F-4D97-AF65-F5344CB8AC3E}">
        <p14:creationId xmlns:p14="http://schemas.microsoft.com/office/powerpoint/2010/main" val="108834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21704</TotalTime>
  <Words>648</Words>
  <Application>Microsoft Macintosh PowerPoint</Application>
  <PresentationFormat>Widescreen</PresentationFormat>
  <Paragraphs>82</Paragraphs>
  <Slides>15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Agenda: connecting and summarizing unit</vt:lpstr>
      <vt:lpstr>First: Design pattern in AI/ML</vt:lpstr>
      <vt:lpstr>Why expected values?</vt:lpstr>
      <vt:lpstr>Why expected values?</vt:lpstr>
      <vt:lpstr>Why expected values?</vt:lpstr>
      <vt:lpstr>Game theory: recipe for mixed strategies</vt:lpstr>
      <vt:lpstr>Why?</vt:lpstr>
      <vt:lpstr>Utility functions</vt:lpstr>
      <vt:lpstr>Can model game theory as decision theory</vt:lpstr>
      <vt:lpstr>Relation to minimax</vt:lpstr>
      <vt:lpstr>Minimax theorem in game theory</vt:lpstr>
      <vt:lpstr>Recipe for easy solutions</vt:lpstr>
      <vt:lpstr>Utility functions: other models?</vt:lpstr>
      <vt:lpstr>Formalizing with epistemic knowledge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149</cp:revision>
  <cp:lastPrinted>2022-03-25T11:06:44Z</cp:lastPrinted>
  <dcterms:created xsi:type="dcterms:W3CDTF">2021-08-30T08:24:49Z</dcterms:created>
  <dcterms:modified xsi:type="dcterms:W3CDTF">2022-04-01T14:46:46Z</dcterms:modified>
</cp:coreProperties>
</file>